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13" r:id="rId2"/>
    <p:sldId id="327" r:id="rId3"/>
    <p:sldId id="423" r:id="rId4"/>
    <p:sldId id="422" r:id="rId5"/>
    <p:sldId id="434" r:id="rId6"/>
    <p:sldId id="421" r:id="rId7"/>
    <p:sldId id="420" r:id="rId8"/>
    <p:sldId id="419" r:id="rId9"/>
    <p:sldId id="418" r:id="rId10"/>
    <p:sldId id="417" r:id="rId11"/>
    <p:sldId id="416" r:id="rId12"/>
    <p:sldId id="414" r:id="rId13"/>
    <p:sldId id="424" r:id="rId14"/>
    <p:sldId id="415" r:id="rId15"/>
    <p:sldId id="425" r:id="rId16"/>
    <p:sldId id="427" r:id="rId17"/>
    <p:sldId id="428" r:id="rId18"/>
    <p:sldId id="431" r:id="rId19"/>
    <p:sldId id="430" r:id="rId20"/>
    <p:sldId id="429" r:id="rId21"/>
    <p:sldId id="43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34" clrIdx="0"/>
  <p:cmAuthor id="1" name="admin" initials="a" lastIdx="12" clrIdx="1"/>
  <p:cmAuthor id="2" name="Francois.beguin" initials="F" lastIdx="122" clrIdx="2"/>
  <p:cmAuthor id="3" name="François Béguin" initials="FB" lastIdx="30" clrIdx="3">
    <p:extLst/>
  </p:cmAuthor>
  <p:cmAuthor id="4" name="Emmanuel Pameté Yambou" initials="PYE" lastIdx="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25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5" d="100"/>
          <a:sy n="65" d="100"/>
        </p:scale>
        <p:origin x="13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E7F28-D102-4B55-B7FE-A19BA7B78A07}" type="datetimeFigureOut">
              <a:rPr lang="en-GB" smtClean="0"/>
              <a:pPr/>
              <a:t>25/09/2020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1C258-53C1-4DC5-B5F7-5D81FE8FBD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36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5DC5C-8F6B-4793-8EF0-83668185A6E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2EA41-DAE8-4A25-9980-1906F2F855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220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E5A-0FEE-4A96-8314-3B9B85998C68}" type="datetime1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402-ED5B-4DC4-8CA8-1476631ADE5E}" type="datetime1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CB31-3616-4C1D-BFA3-14F6DD56C590}" type="datetime1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6A5A-0026-4465-A38A-F234E7FBF9E2}" type="datetime1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1F37-E461-47AF-8145-F176D80F68CF}" type="datetime1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06DB-4A4F-4455-8068-BC6AF08C00B7}" type="datetime1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17A6-C285-4D9B-BF4B-E2EB04531494}" type="datetime1">
              <a:rPr lang="ru-RU" smtClean="0"/>
              <a:pPr/>
              <a:t>25.09.2020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1B23-B095-40F9-9F86-9E5B96618C85}" type="datetime1">
              <a:rPr lang="ru-RU" smtClean="0"/>
              <a:pPr/>
              <a:t>25.09.2020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1B2-31EF-432E-9CC7-D0CF7A107B85}" type="datetime1">
              <a:rPr lang="ru-RU" smtClean="0"/>
              <a:pPr/>
              <a:t>25.09.2020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842E-AC5E-45DB-8214-D60EBE2E6404}" type="datetime1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63C2-6855-48A7-882E-C806659EB228}" type="datetime1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AD37E-0099-4C0E-890D-3344435EBDC0}" type="datetime1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24000" y="62173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404619" y="59172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899592" y="1198493"/>
            <a:ext cx="7848872" cy="2664296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ts val="1800"/>
              </a:spcAft>
            </a:pPr>
            <a:r>
              <a:rPr lang="ru-RU" sz="36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Совершенствование и гармонизация водного законодательства в области управления водными ресурсами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407881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Лекция №</a:t>
            </a:r>
            <a:r>
              <a:rPr lang="en-HK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2</a:t>
            </a:r>
            <a:endParaRPr lang="ru-RU" sz="36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564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err="1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Экосистемный</a:t>
            </a: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подход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836712"/>
            <a:ext cx="821537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Обеспечение здоровья водных экосистем является гарантией качественного экологического состояния водного фонда, необходимого для обеспечения водопользователей водой в требуемом объеме и гарантированного качества.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Кроме того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сохраняется способность экосистем предоставлять населению необходимые товары и услуги (предотвращение наводнений, регулирование стока и запасов воды, повышение качества поверхностных и подземных вод, задержку отложений, снижение эрозии почв, стабилизацию речных берегов и прибрежных линий и снижение потенциала оползней, улучшение инфильтрации воды, содействие накоплению воды в почве и облегчение пополнения подземных вод),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обеспечивать развитие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рыбного хозяйства, туризма, здравоохранения и других отраслей экономики. 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26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Экосистемный</a:t>
            </a: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подход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Экосистемный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подход позволяет учесть интересы всех водопользователей, включая потребности в воде самих экосистем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5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Внедрение </a:t>
            </a: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экологического компонента ИУВР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112474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1269623"/>
            <a:ext cx="8215370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Внедрение экологического компонента ИУВР предусматривает следующие мероприятия:</a:t>
            </a:r>
          </a:p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1) на первом этапе (2008-2010 годы) 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определение и законодательное закрепление роли и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ответственности правительственных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органов, водохозяйственных организаций и других заинтересованных сторон в охране и восстановлении водных экосистем;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включение в национальные законы и правила, соглашения о трансграничных водных ресурсах и международные природоохранные соглашения положений,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92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Внедрение экологического компонента ИУВР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1020499"/>
            <a:ext cx="821537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регламентирующих защиту, восстановление и устойчивое использование экосистем, связанных с водой;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переход в практике управления водными ресурсами от употребления термина «водный объект» к более емкому «водная экосистема»;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оценка соответствия ресурсов экосистем, связанных с водой и потребностей общества;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разработка и внедрение методик определения социальной, экономической и экологической ценности поставляемых водными экосистемами товаров и услуг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17932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Внедрение экологического компонента ИУВР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внедрение системы платы за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экосистемные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услуги (ПЭУ);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учет в схемах комплексного использования и охраны природных/водных ресурсов устойчивого, справедливого и научно-обоснованного обеспечения водой экосистем;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разработка методики, определение потребностей и минимальных требований к экологическим попускам в бассейнах и низовья рек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;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3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Внедрение экологического компонента ИУВР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1163067"/>
            <a:ext cx="821537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2) на втором этапе (2011-2025 годы)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совершенствование водного законодательства с учетом принципов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экосистемного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подхода и потребностью в охране водных экосистем;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создание системы мониторинга состояния водных экосистем и качества вод.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98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err="1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Экосистемный</a:t>
            </a: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подход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Экосистемный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подход упорядочивает процесс ИУВР - управление водными ресурсами приобретает более выраженную системность: защита водосборных территорий (восстановление лесных массивов, современные технологии обработки земли, предотвращение катастрофических явлений), согласованное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управление поверхностными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подземными и возвратными водами, борьба с загрязнением и экологические попуски для экосистем в нижних частях бассейнов. 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83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err="1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Экосистемны</a:t>
            </a:r>
            <a:r>
              <a:rPr lang="ru-RU" sz="2800" b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ограничения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1063183"/>
            <a:ext cx="821537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Представление об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экосистемных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ограничениях обеспечивает альтернативу конкуренции подсекторов, создавая основу для получения наибольшей общей выгоды бенефициариями при осуществлении согласованных мероприятий. ИУВР, повышая информированность пользователей о потребностях экосистем и выгодах, предоставляемых ими, позволяет учесть ценность экосистем в процессе принятия решений и при планировании деятельности.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20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Совершенствование </a:t>
            </a: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управления качеством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104360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1092671"/>
            <a:ext cx="821537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Совершенствование управления качеством вод предусматривает следующие мероприятия:</a:t>
            </a:r>
          </a:p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1) на первом этапе (2008-2010 годы)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налаживание координации и объединение усилий вовлеченных в процесс управления качеством вод организаций, НИИ, экологических НПО и других заинтересованных участников;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закрепление за БВУ функций по управлению качеством воды (БВУ согласно Водному кодексу несут ответственность за использование и охрану водных ресурсов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);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0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Совершенствование управления качеством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внесение дополнений в водное и экологическое законодательство о функциях по управлению качеством вод и принятие правовых актов для поддержания выполнения БВУ этих функций;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разработка Стратегий/программ улучшения качества вод водных объектов на национальном и бассейновом уровнях управления;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выработка мер по снижению загрязнения водных ресурсов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;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9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Введение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Несмотря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на весьма развитую нормативно-правовую базу в области использования и охраны водных ресурсов Казахстана, практика управления водным фондом свидетельствует о необходимости внесения поправок и дополнений в действующие законы и принятие новых законодательных актов. Водный кодекс (2003) является законодательной основой процесса внедрения ИУВР. В рамках Программы предполагается продолжить реализацию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экосистемного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подхода и принципа «загрязнитель платит»,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внедрение</a:t>
            </a:r>
            <a:r>
              <a:rPr lang="en-HK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более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гибких норм и включение предложений местных организаций в законодательство, развитие правовых основ для эффективного взаимодействия между национальной и местной водной политикой в области управления. 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Совершенствование управления качеством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внедрение системы контроля за качественным состоянием водных объектов, режимом использования и охраны водных ресурсов, соблюдения правил землепользования;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переход на новые поколения нормативов (стандартов) качества вод - нормативы предельно-допустимых вредных воздействий (ПДВВ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);</a:t>
            </a:r>
          </a:p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отличие от действующих нормативов, ПДВВ представляет оценку экологического состояния водного объекта с учетом факторов антропогенной нагрузки и установление на ее основе нормы хозяйственных воздействий (нормы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привноса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загрязняющих веществ и допустимые объемы изъятия водных ресурсов).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40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Совершенствование управления качеством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395536" y="944716"/>
            <a:ext cx="849694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2) на втором этапе (2011-2025 годы)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разработка и реализация Планов/программ управления бассейнами рек (ПУРБ) в соответствии с Водной Рамочной Директивой ЕС, с включением в ПУРБ разработанных стратегий/программ улучшения качества вод для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каждого речного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бассейна;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оценка экономической эффективности и реализация мероприятий по поддержанию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экосистемных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услуг, обеспечивающих хорошее качество вод, таких как экстенсивное землепользование (в сельскохозяйственных целях), комплексная борьба с вредителями сельского хозяйства; введение квот на загрязнение и преобразование или восстановление природного растительного покрова.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20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Необходимые правовые условия </a:t>
            </a: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для ИУВР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Создание благоприятных правовых условий для ИУВР предусматривает следующие мероприятия: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совершенствование и гармонизацию водного законодательства в области управления водными ресурсами;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разработку законодательных актов прямого действия для обеспечения выполнения Водного Кодекса всеми участниками процесса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законодательное закрепление механизмов повышения статуса КВР и БВУ, усиления институциональной базы и финансирования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;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05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Необходимые правовые условия для ИУВР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совершенствование нормативно-методической базы в области использования и охраны водных ресурсов;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законодательное закрепление прав на воду водопользователей, и прав экосистем на воду;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выработка межотраслевых процедур выбора решений и заключения двух- и многосторонних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межсекторальных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соглашений;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разработка правовых актов об ответственности за нарушение прав на воду и договорных отношений.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9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4159"/>
            <a:ext cx="9027109" cy="5314755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Обобщенная схема процесса перехода к ИУВР и эффективности водопользования</a:t>
            </a:r>
          </a:p>
        </p:txBody>
      </p:sp>
      <p:sp>
        <p:nvSpPr>
          <p:cNvPr id="9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144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Водный </a:t>
            </a: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кодекс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Водный кодекс Республики Казахстан является правовой основой выполнения и международных обязательств Казахстана в водохозяйственном секторе. Большинство его положений основывается на принципах, содержащихся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международных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конвенциях и их рекомендациях. 30 июня 2005 года Президент РК подписал закон о ратификации Протокола к Соглашению о партнерстве и сотрудничестве между республикой и Европейским союзом. Программа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ИУВР предполагает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содействие гармонизации водного законодательства Казахстана с европейским законодательством в рамках Европейской Водной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Инициативы (Водной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Рамочной Директивы Европейского Союза № 2000/60/ЕС (ВРД ЕС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)).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86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Водный кодекс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Основной целью ВРД ЕС является обеспечение «хорошего состояния» водных объектов. В Программе достижение «хорошего состояния» водных объектов республики планируется к 2025 году.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Развитие </a:t>
            </a: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системы ИУВР в соответствии с </a:t>
            </a:r>
            <a:r>
              <a:rPr lang="ru-RU" sz="2800" b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экосистемным</a:t>
            </a: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подходом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1074216"/>
            <a:ext cx="82153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последнее десятилетие в водохозяйственной деятельности все шире используется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экосистемный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подход, в соответствии с которым водный бассейн рассматривается как целостная экосистема. ИУВР предполагает социально-экономическое развитие при минимальном ущербе экосистемам (экологическая устойчивость). Сохранение водных экосистем объявлено странами Центральной Азии на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Общеевропейской конференции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министров в Киеве (2003) приоритетной субрегиональной целью (Цель 1) в Центральной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Азии. 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16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Развитие системы ИУВР в соответствии с </a:t>
            </a:r>
            <a:r>
              <a:rPr lang="ru-RU" sz="2800" b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экосистемным</a:t>
            </a: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подходом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112474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1218232"/>
            <a:ext cx="82153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Комиссия Организации Объединенных Наций по устойчивому развитию в резолюции двенадцатой сессии (2004 год) отмечает, что «здоровые экосистемы являются необходимым условием чистоты воды, и что в процессе планирования следует оценивать ценность экосистем». Комплексный подход к управлению водными ресурсами позволяет избежать «дорогостоящих мероприятий по восстановлению, очистке и освоению новых водных ресурсов» (глава 18 Повестки дня на ХХ I век).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8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14095</TotalTime>
  <Words>1223</Words>
  <Application>Microsoft Office PowerPoint</Application>
  <PresentationFormat>Экран (4:3)</PresentationFormat>
  <Paragraphs>87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Comic Sans MS</vt:lpstr>
      <vt:lpstr>Times New Roman</vt:lpstr>
      <vt:lpstr>Тема Office</vt:lpstr>
      <vt:lpstr>Презентация PowerPoint</vt:lpstr>
      <vt:lpstr>Введение</vt:lpstr>
      <vt:lpstr>Необходимые правовые условия для ИУВР</vt:lpstr>
      <vt:lpstr>Необходимые правовые условия для ИУВР</vt:lpstr>
      <vt:lpstr>Обобщенная схема процесса перехода к ИУВР и эффективности водопользования</vt:lpstr>
      <vt:lpstr>Водный кодекс </vt:lpstr>
      <vt:lpstr>Водный кодекс </vt:lpstr>
      <vt:lpstr>Развитие системы ИУВР в соответствии с экосистемным подходом</vt:lpstr>
      <vt:lpstr>Развитие системы ИУВР в соответствии с экосистемным подходом</vt:lpstr>
      <vt:lpstr>Экосистемный подход </vt:lpstr>
      <vt:lpstr>Экосистемный подход </vt:lpstr>
      <vt:lpstr>Внедрение экологического компонента ИУВР</vt:lpstr>
      <vt:lpstr>Внедрение экологического компонента ИУВР</vt:lpstr>
      <vt:lpstr>Внедрение экологического компонента ИУВР</vt:lpstr>
      <vt:lpstr>Внедрение экологического компонента ИУВР</vt:lpstr>
      <vt:lpstr>Экосистемный подход </vt:lpstr>
      <vt:lpstr>Экосистемные ограничения </vt:lpstr>
      <vt:lpstr>Совершенствование управления качеством</vt:lpstr>
      <vt:lpstr>Совершенствование управления качеством</vt:lpstr>
      <vt:lpstr>Совершенствование управления качеством</vt:lpstr>
      <vt:lpstr>Совершенствование управления качеством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Vladimir</cp:lastModifiedBy>
  <cp:revision>1496</cp:revision>
  <dcterms:created xsi:type="dcterms:W3CDTF">2018-10-18T08:08:24Z</dcterms:created>
  <dcterms:modified xsi:type="dcterms:W3CDTF">2020-09-25T08:34:03Z</dcterms:modified>
</cp:coreProperties>
</file>